
<file path=[Content_Types].xml><?xml version="1.0" encoding="utf-8"?>
<Types xmlns="http://schemas.openxmlformats.org/package/2006/content-types">
  <Default Extension="xml" ContentType="application/xml"/>
  <Default Extension="bmp" ContentType="image/bmp"/>
  <Default Extension="jpeg" ContentType="image/jpeg"/>
  <Default Extension="JPG" ContentType="image/jpeg"/>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
  </p:notesMasterIdLst>
  <p:sldIdLst>
    <p:sldId id="259" r:id="rId2"/>
    <p:sldId id="265" r:id="rId3"/>
    <p:sldId id="275" r:id="rId4"/>
    <p:sldId id="266" r:id="rId5"/>
    <p:sldId id="262" r:id="rId6"/>
    <p:sldId id="260" r:id="rId7"/>
    <p:sldId id="263" r:id="rId8"/>
    <p:sldId id="264" r:id="rId9"/>
    <p:sldId id="257" r:id="rId10"/>
    <p:sldId id="277" r:id="rId11"/>
    <p:sldId id="271" r:id="rId12"/>
    <p:sldId id="268" r:id="rId13"/>
    <p:sldId id="267" r:id="rId14"/>
    <p:sldId id="258" r:id="rId15"/>
    <p:sldId id="274" r:id="rId16"/>
    <p:sldId id="273" r:id="rId17"/>
    <p:sldId id="272" r:id="rId18"/>
    <p:sldId id="261"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5345"/>
  </p:normalViewPr>
  <p:slideViewPr>
    <p:cSldViewPr snapToGrid="0" showGuides="1">
      <p:cViewPr>
        <p:scale>
          <a:sx n="90" d="100"/>
          <a:sy n="90" d="100"/>
        </p:scale>
        <p:origin x="144" y="28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465D-522B-ED45-B1FB-8FA7E3F147D7}" type="datetimeFigureOut">
              <a:rPr lang="en-US" smtClean="0"/>
              <a:t>5/2/16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D7C08-92EB-3C4E-B9B5-487B0CEFCC8B}" type="slidenum">
              <a:rPr lang="en-US" smtClean="0"/>
              <a:t>‹#›</a:t>
            </a:fld>
            <a:endParaRPr lang="en-US"/>
          </a:p>
        </p:txBody>
      </p:sp>
    </p:spTree>
    <p:extLst>
      <p:ext uri="{BB962C8B-B14F-4D97-AF65-F5344CB8AC3E}">
        <p14:creationId xmlns:p14="http://schemas.microsoft.com/office/powerpoint/2010/main" val="68295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a:t>
            </a:r>
            <a:r>
              <a:rPr lang="en-US" baseline="0" dirty="0" smtClean="0"/>
              <a:t> contains the instructions for RNA, which are the instructions for proteins. Why the middle man?</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2</a:t>
            </a:fld>
            <a:endParaRPr lang="en-US"/>
          </a:p>
        </p:txBody>
      </p:sp>
    </p:spTree>
    <p:extLst>
      <p:ext uri="{BB962C8B-B14F-4D97-AF65-F5344CB8AC3E}">
        <p14:creationId xmlns:p14="http://schemas.microsoft.com/office/powerpoint/2010/main" val="7558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5</a:t>
            </a:fld>
            <a:endParaRPr lang="en-US"/>
          </a:p>
        </p:txBody>
      </p:sp>
    </p:spTree>
    <p:extLst>
      <p:ext uri="{BB962C8B-B14F-4D97-AF65-F5344CB8AC3E}">
        <p14:creationId xmlns:p14="http://schemas.microsoft.com/office/powerpoint/2010/main" val="1651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a:t>
            </a:r>
            <a:r>
              <a:rPr lang="en-US" baseline="0" dirty="0" smtClean="0"/>
              <a:t> plant yield predictions are important </a:t>
            </a:r>
            <a:r>
              <a:rPr lang="en-US" baseline="0" dirty="0" smtClean="0">
                <a:sym typeface="Wingdings"/>
              </a:rPr>
              <a:t> world hunger, global warming</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8</a:t>
            </a:fld>
            <a:endParaRPr lang="en-US"/>
          </a:p>
        </p:txBody>
      </p:sp>
    </p:spTree>
    <p:extLst>
      <p:ext uri="{BB962C8B-B14F-4D97-AF65-F5344CB8AC3E}">
        <p14:creationId xmlns:p14="http://schemas.microsoft.com/office/powerpoint/2010/main" val="4257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a:t>
            </a:r>
            <a:r>
              <a:rPr lang="en-US" baseline="0" dirty="0" smtClean="0"/>
              <a:t> the differential genes and the posterior likelihood of the DE genes, the higher up you go the more confident we are that the gene is differentially expressed, the genes on the left are </a:t>
            </a:r>
            <a:r>
              <a:rPr lang="en-US" baseline="0" dirty="0" err="1" smtClean="0"/>
              <a:t>downregulated</a:t>
            </a:r>
            <a:r>
              <a:rPr lang="en-US" baseline="0" dirty="0" smtClean="0"/>
              <a:t>, the ones on the right are </a:t>
            </a:r>
            <a:r>
              <a:rPr lang="en-US" baseline="0" dirty="0" err="1" smtClean="0"/>
              <a:t>upregulated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11</a:t>
            </a:fld>
            <a:endParaRPr lang="en-US"/>
          </a:p>
        </p:txBody>
      </p:sp>
    </p:spTree>
    <p:extLst>
      <p:ext uri="{BB962C8B-B14F-4D97-AF65-F5344CB8AC3E}">
        <p14:creationId xmlns:p14="http://schemas.microsoft.com/office/powerpoint/2010/main" val="70908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the arithmetic mean,</a:t>
            </a:r>
            <a:r>
              <a:rPr lang="en-US" baseline="0" dirty="0" smtClean="0"/>
              <a:t> M is the log ratio sun/shade (if they’re equal then the ratio with equal 1 and the log of 1 is zero)</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12</a:t>
            </a:fld>
            <a:endParaRPr lang="en-US"/>
          </a:p>
        </p:txBody>
      </p:sp>
    </p:spTree>
    <p:extLst>
      <p:ext uri="{BB962C8B-B14F-4D97-AF65-F5344CB8AC3E}">
        <p14:creationId xmlns:p14="http://schemas.microsoft.com/office/powerpoint/2010/main" val="366933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bm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bm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C0940A48-A5D7-44A1-ADC1-11F789758C36}" type="datetimeFigureOut">
              <a:rPr lang="en-US" smtClean="0"/>
              <a:t>5/2/16</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63562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7662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5349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37174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0940A48-A5D7-44A1-ADC1-11F789758C36}" type="datetimeFigureOut">
              <a:rPr lang="en-US" smtClean="0"/>
              <a:t>5/2/16</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4067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39197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630455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6726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89365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5/2/16</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DAF69E0-485A-41C3-B133-6309DD071903}" type="slidenum">
              <a:rPr lang="en-US" smtClean="0"/>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07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C0940A48-A5D7-44A1-ADC1-11F789758C36}" type="datetimeFigureOut">
              <a:rPr lang="en-US" smtClean="0"/>
              <a:t>5/2/16</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798560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C0940A48-A5D7-44A1-ADC1-11F789758C36}" type="datetimeFigureOut">
              <a:rPr lang="en-US" smtClean="0"/>
              <a:t>5/2/16</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597713521"/>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2205563"/>
            <a:ext cx="9068586" cy="2590800"/>
          </a:xfrm>
        </p:spPr>
        <p:txBody>
          <a:bodyPr/>
          <a:lstStyle/>
          <a:p>
            <a:r>
              <a:rPr lang="en-US" dirty="0" smtClean="0"/>
              <a:t>Differential gene expression networks</a:t>
            </a:r>
            <a:endParaRPr lang="en-US" dirty="0"/>
          </a:p>
        </p:txBody>
      </p:sp>
      <p:sp>
        <p:nvSpPr>
          <p:cNvPr id="3" name="Subtitle 2"/>
          <p:cNvSpPr>
            <a:spLocks noGrp="1"/>
          </p:cNvSpPr>
          <p:nvPr>
            <p:ph type="subTitle" idx="1"/>
          </p:nvPr>
        </p:nvSpPr>
        <p:spPr/>
        <p:txBody>
          <a:bodyPr/>
          <a:lstStyle/>
          <a:p>
            <a:r>
              <a:rPr lang="en-US" dirty="0" smtClean="0"/>
              <a:t>Michael Webb, Mallory Lai, Adam </a:t>
            </a:r>
            <a:r>
              <a:rPr lang="en-US" dirty="0" err="1" smtClean="0"/>
              <a:t>Kacmarsky</a:t>
            </a:r>
            <a:endParaRPr lang="en-US" dirty="0"/>
          </a:p>
        </p:txBody>
      </p:sp>
    </p:spTree>
    <p:extLst>
      <p:ext uri="{BB962C8B-B14F-4D97-AF65-F5344CB8AC3E}">
        <p14:creationId xmlns:p14="http://schemas.microsoft.com/office/powerpoint/2010/main" val="188617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a:t>
            </a:r>
            <a:r>
              <a:rPr lang="en-US" dirty="0" err="1" smtClean="0"/>
              <a:t>baySeq</a:t>
            </a:r>
            <a:endParaRPr lang="en-US" dirty="0"/>
          </a:p>
        </p:txBody>
      </p:sp>
      <p:sp>
        <p:nvSpPr>
          <p:cNvPr id="3" name="Content Placeholder 2"/>
          <p:cNvSpPr>
            <a:spLocks noGrp="1"/>
          </p:cNvSpPr>
          <p:nvPr>
            <p:ph idx="1"/>
          </p:nvPr>
        </p:nvSpPr>
        <p:spPr/>
        <p:txBody>
          <a:bodyPr>
            <a:normAutofit/>
          </a:bodyPr>
          <a:lstStyle/>
          <a:p>
            <a:r>
              <a:rPr lang="en-US" sz="2800" dirty="0" smtClean="0"/>
              <a:t>Estimates prior probability for each gene</a:t>
            </a:r>
          </a:p>
          <a:p>
            <a:r>
              <a:rPr lang="en-US" sz="2800" dirty="0" smtClean="0"/>
              <a:t>Uses bootstrapping to determine weights of genes</a:t>
            </a:r>
          </a:p>
          <a:p>
            <a:r>
              <a:rPr lang="en-US" sz="2800" dirty="0" smtClean="0"/>
              <a:t>Estimates posterior probability for each gene</a:t>
            </a:r>
          </a:p>
          <a:p>
            <a:r>
              <a:rPr lang="en-US" sz="2800" dirty="0" smtClean="0"/>
              <a:t>Select DE genes with an FDR &lt;.05</a:t>
            </a:r>
          </a:p>
          <a:p>
            <a:r>
              <a:rPr lang="en-US" sz="2800" dirty="0" smtClean="0"/>
              <a:t>Output of 198 statistically significant genes</a:t>
            </a:r>
          </a:p>
        </p:txBody>
      </p:sp>
    </p:spTree>
    <p:extLst>
      <p:ext uri="{BB962C8B-B14F-4D97-AF65-F5344CB8AC3E}">
        <p14:creationId xmlns:p14="http://schemas.microsoft.com/office/powerpoint/2010/main" val="125910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Plot of Posterior Likelihoods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7942" y="2103438"/>
            <a:ext cx="6236115" cy="3932237"/>
          </a:xfrm>
          <a:ln w="63500">
            <a:solidFill>
              <a:schemeClr val="bg1"/>
            </a:solidFill>
          </a:ln>
        </p:spPr>
      </p:pic>
    </p:spTree>
    <p:extLst>
      <p:ext uri="{BB962C8B-B14F-4D97-AF65-F5344CB8AC3E}">
        <p14:creationId xmlns:p14="http://schemas.microsoft.com/office/powerpoint/2010/main" val="50931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MA plot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8471" y="1878653"/>
            <a:ext cx="5265482" cy="4257035"/>
          </a:xfrm>
          <a:ln w="66675">
            <a:solidFill>
              <a:schemeClr val="bg1"/>
            </a:solidFill>
          </a:ln>
        </p:spPr>
      </p:pic>
    </p:spTree>
    <p:extLst>
      <p:ext uri="{BB962C8B-B14F-4D97-AF65-F5344CB8AC3E}">
        <p14:creationId xmlns:p14="http://schemas.microsoft.com/office/powerpoint/2010/main" val="1665696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Correlated Genes</a:t>
            </a:r>
            <a:endParaRPr lang="en-US" dirty="0"/>
          </a:p>
        </p:txBody>
      </p:sp>
      <p:sp>
        <p:nvSpPr>
          <p:cNvPr id="3" name="Content Placeholder 2"/>
          <p:cNvSpPr>
            <a:spLocks noGrp="1"/>
          </p:cNvSpPr>
          <p:nvPr>
            <p:ph idx="1"/>
          </p:nvPr>
        </p:nvSpPr>
        <p:spPr/>
        <p:txBody>
          <a:bodyPr>
            <a:noAutofit/>
          </a:bodyPr>
          <a:lstStyle/>
          <a:p>
            <a:r>
              <a:rPr lang="en-US" sz="2800" dirty="0" smtClean="0"/>
              <a:t>Multiple genes are activated to produce a single response</a:t>
            </a:r>
          </a:p>
          <a:p>
            <a:pPr lvl="1">
              <a:buFont typeface="Wingdings" charset="2"/>
              <a:buChar char="Ø"/>
            </a:pPr>
            <a:r>
              <a:rPr lang="en-US" sz="2800" dirty="0" smtClean="0"/>
              <a:t>Falling asleep involves the brain, the </a:t>
            </a:r>
            <a:r>
              <a:rPr lang="en-US" sz="2800" dirty="0" err="1" smtClean="0"/>
              <a:t>enodcrine</a:t>
            </a:r>
            <a:r>
              <a:rPr lang="en-US" sz="2800" dirty="0" smtClean="0"/>
              <a:t> system, the respiratory system, the circulatory system, the immune system</a:t>
            </a:r>
            <a:endParaRPr lang="en-US" sz="2800" dirty="0"/>
          </a:p>
          <a:p>
            <a:r>
              <a:rPr lang="en-US" sz="2800" dirty="0" smtClean="0"/>
              <a:t>Correlated genes can give us insight into physiological co-expression networks</a:t>
            </a:r>
          </a:p>
        </p:txBody>
      </p:sp>
    </p:spTree>
    <p:extLst>
      <p:ext uri="{BB962C8B-B14F-4D97-AF65-F5344CB8AC3E}">
        <p14:creationId xmlns:p14="http://schemas.microsoft.com/office/powerpoint/2010/main" val="1892114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175" y="3598162"/>
            <a:ext cx="3945804" cy="584775"/>
          </a:xfrm>
          <a:prstGeom prst="rect">
            <a:avLst/>
          </a:prstGeom>
          <a:noFill/>
        </p:spPr>
        <p:txBody>
          <a:bodyPr wrap="square" rtlCol="0">
            <a:spAutoFit/>
          </a:bodyPr>
          <a:lstStyle/>
          <a:p>
            <a:pPr algn="ctr"/>
            <a:r>
              <a:rPr lang="en-US" sz="3200" smtClean="0"/>
              <a:t>Transposed Data</a:t>
            </a:r>
            <a:endParaRPr lang="en-US" sz="3200" dirty="0"/>
          </a:p>
        </p:txBody>
      </p:sp>
      <p:sp>
        <p:nvSpPr>
          <p:cNvPr id="10" name="TextBox 9"/>
          <p:cNvSpPr txBox="1"/>
          <p:nvPr/>
        </p:nvSpPr>
        <p:spPr>
          <a:xfrm>
            <a:off x="6986587" y="1388285"/>
            <a:ext cx="49911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We transpose the data to look for correlation of gene expression between the differentially expressed genes.</a:t>
            </a:r>
          </a:p>
          <a:p>
            <a:pPr marL="285750" indent="-285750">
              <a:buFont typeface="Arial" panose="020B0604020202020204" pitchFamily="34" charset="0"/>
              <a:buChar char="•"/>
            </a:pPr>
            <a:r>
              <a:rPr lang="en-US" sz="1400" dirty="0" smtClean="0"/>
              <a:t>Now the genes are treated as variables and the genotype-location-replicate data are treated as individual observations.</a:t>
            </a:r>
          </a:p>
          <a:p>
            <a:pPr marL="285750" indent="-285750">
              <a:buFont typeface="Arial" panose="020B0604020202020204" pitchFamily="34" charset="0"/>
              <a:buChar char="•"/>
            </a:pPr>
            <a:endParaRPr lang="en-US" sz="1400" dirty="0" smtClean="0"/>
          </a:p>
        </p:txBody>
      </p:sp>
      <p:sp>
        <p:nvSpPr>
          <p:cNvPr id="11" name="Bent Arrow 10"/>
          <p:cNvSpPr/>
          <p:nvPr/>
        </p:nvSpPr>
        <p:spPr>
          <a:xfrm flipV="1">
            <a:off x="4194391" y="3760638"/>
            <a:ext cx="1422879" cy="1335358"/>
          </a:xfrm>
          <a:prstGeom prst="bentArrow">
            <a:avLst>
              <a:gd name="adj1" fmla="val 19086"/>
              <a:gd name="adj2" fmla="val 25834"/>
              <a:gd name="adj3" fmla="val 25000"/>
              <a:gd name="adj4" fmla="val 4375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55" y="3898505"/>
            <a:ext cx="5590720" cy="2394983"/>
          </a:xfrm>
          <a:prstGeom prst="rect">
            <a:avLst/>
          </a:prstGeom>
          <a:effectLst>
            <a:outerShdw blurRad="50800" dist="76200" algn="l"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75" y="645763"/>
            <a:ext cx="6009338" cy="2864138"/>
          </a:xfrm>
          <a:prstGeom prst="rect">
            <a:avLst/>
          </a:prstGeom>
          <a:effectLst>
            <a:outerShdw blurRad="50800" dist="76200" algn="l" rotWithShape="0">
              <a:prstClr val="black">
                <a:alpha val="40000"/>
              </a:prstClr>
            </a:outerShdw>
          </a:effectLst>
        </p:spPr>
      </p:pic>
      <p:sp>
        <p:nvSpPr>
          <p:cNvPr id="12" name="TextBox 11"/>
          <p:cNvSpPr txBox="1"/>
          <p:nvPr/>
        </p:nvSpPr>
        <p:spPr>
          <a:xfrm>
            <a:off x="1807259" y="5708713"/>
            <a:ext cx="3945804" cy="584775"/>
          </a:xfrm>
          <a:prstGeom prst="rect">
            <a:avLst/>
          </a:prstGeom>
          <a:noFill/>
        </p:spPr>
        <p:txBody>
          <a:bodyPr wrap="square" rtlCol="0">
            <a:spAutoFit/>
          </a:bodyPr>
          <a:lstStyle/>
          <a:p>
            <a:pPr algn="ctr"/>
            <a:r>
              <a:rPr lang="en-US" sz="3200" dirty="0" smtClean="0"/>
              <a:t>Correlation Matrix</a:t>
            </a:r>
            <a:endParaRPr lang="en-US" sz="3200" dirty="0"/>
          </a:p>
        </p:txBody>
      </p:sp>
    </p:spTree>
    <p:extLst>
      <p:ext uri="{BB962C8B-B14F-4D97-AF65-F5344CB8AC3E}">
        <p14:creationId xmlns:p14="http://schemas.microsoft.com/office/powerpoint/2010/main" val="245559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106" y="2460761"/>
            <a:ext cx="1442485" cy="1371600"/>
          </a:xfrm>
        </p:spPr>
        <p:txBody>
          <a:bodyPr>
            <a:normAutofit/>
          </a:bodyPr>
          <a:lstStyle/>
          <a:p>
            <a:r>
              <a:rPr lang="en-US" sz="1800" dirty="0" smtClean="0"/>
              <a:t>.9 Correlation</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19504" y="-53169"/>
            <a:ext cx="5352992" cy="6927401"/>
          </a:xfrm>
          <a:prstGeom prst="rect">
            <a:avLst/>
          </a:prstGeom>
          <a:solidFill>
            <a:schemeClr val="bg2"/>
          </a:solidFill>
          <a:ln w="50800">
            <a:solidFill>
              <a:schemeClr val="bg1"/>
            </a:solidFill>
          </a:ln>
        </p:spPr>
      </p:pic>
    </p:spTree>
    <p:extLst>
      <p:ext uri="{BB962C8B-B14F-4D97-AF65-F5344CB8AC3E}">
        <p14:creationId xmlns:p14="http://schemas.microsoft.com/office/powerpoint/2010/main" val="558116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Correlation</a:t>
            </a:r>
            <a:endParaRPr lang="en-US" sz="1800" dirty="0"/>
          </a:p>
        </p:txBody>
      </p:sp>
    </p:spTree>
    <p:extLst>
      <p:ext uri="{BB962C8B-B14F-4D97-AF65-F5344CB8AC3E}">
        <p14:creationId xmlns:p14="http://schemas.microsoft.com/office/powerpoint/2010/main" val="75536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a:t>
            </a:r>
          </a:p>
          <a:p>
            <a:r>
              <a:rPr lang="en-US" sz="1800" dirty="0" smtClean="0"/>
              <a:t>Group 1</a:t>
            </a:r>
          </a:p>
          <a:p>
            <a:r>
              <a:rPr lang="en-US" sz="1800" dirty="0" smtClean="0"/>
              <a:t>Detail </a:t>
            </a:r>
            <a:endParaRPr lang="en-US" sz="1800" dirty="0"/>
          </a:p>
        </p:txBody>
      </p:sp>
    </p:spTree>
    <p:extLst>
      <p:ext uri="{BB962C8B-B14F-4D97-AF65-F5344CB8AC3E}">
        <p14:creationId xmlns:p14="http://schemas.microsoft.com/office/powerpoint/2010/main" val="656438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Big Data Challenges</a:t>
            </a:r>
            <a:endParaRPr lang="en-US" dirty="0"/>
          </a:p>
        </p:txBody>
      </p:sp>
      <p:sp>
        <p:nvSpPr>
          <p:cNvPr id="3" name="Content Placeholder 2"/>
          <p:cNvSpPr>
            <a:spLocks noGrp="1"/>
          </p:cNvSpPr>
          <p:nvPr>
            <p:ph idx="1"/>
          </p:nvPr>
        </p:nvSpPr>
        <p:spPr/>
        <p:txBody>
          <a:bodyPr>
            <a:normAutofit/>
          </a:bodyPr>
          <a:lstStyle/>
          <a:p>
            <a:r>
              <a:rPr lang="en-US" sz="2000" dirty="0" smtClean="0"/>
              <a:t>Not collecting own data</a:t>
            </a:r>
          </a:p>
          <a:p>
            <a:pPr lvl="1"/>
            <a:r>
              <a:rPr lang="en-US" sz="2000" dirty="0" smtClean="0"/>
              <a:t>Reliant on collaborators for data</a:t>
            </a:r>
            <a:endParaRPr lang="en-US" sz="2000" dirty="0"/>
          </a:p>
          <a:p>
            <a:pPr lvl="1"/>
            <a:r>
              <a:rPr lang="en-US" sz="2000" dirty="0" smtClean="0"/>
              <a:t>Limits the analyses you can perform</a:t>
            </a:r>
          </a:p>
          <a:p>
            <a:pPr lvl="2">
              <a:buFont typeface="Wingdings" charset="2"/>
              <a:buChar char="Ø"/>
            </a:pPr>
            <a:r>
              <a:rPr lang="en-US" sz="2000" dirty="0" smtClean="0"/>
              <a:t>Apical meristem only taken in the shade, only one floral meristem measurement</a:t>
            </a:r>
          </a:p>
          <a:p>
            <a:r>
              <a:rPr lang="en-US" sz="2000" dirty="0"/>
              <a:t>Data visualization</a:t>
            </a:r>
          </a:p>
          <a:p>
            <a:r>
              <a:rPr lang="en-US" sz="2000" dirty="0"/>
              <a:t>Computational time</a:t>
            </a:r>
          </a:p>
          <a:p>
            <a:r>
              <a:rPr lang="en-US" sz="2000" dirty="0" smtClean="0"/>
              <a:t>Big P small n </a:t>
            </a:r>
            <a:r>
              <a:rPr lang="en-US" sz="2000" dirty="0" smtClean="0">
                <a:sym typeface="Wingdings"/>
              </a:rPr>
              <a:t> many genes, few replicates</a:t>
            </a:r>
            <a:endParaRPr lang="en-US" sz="2000" dirty="0" smtClean="0"/>
          </a:p>
          <a:p>
            <a:r>
              <a:rPr lang="en-US" sz="2000" dirty="0" smtClean="0"/>
              <a:t>Novel techniques </a:t>
            </a:r>
            <a:r>
              <a:rPr lang="en-US" sz="2000" dirty="0" smtClean="0">
                <a:sym typeface="Wingdings"/>
              </a:rPr>
              <a:t> </a:t>
            </a:r>
            <a:r>
              <a:rPr lang="en-US" sz="2000" dirty="0" smtClean="0"/>
              <a:t>less literature and resources </a:t>
            </a:r>
            <a:endParaRPr lang="en-US" sz="2000" dirty="0" smtClean="0"/>
          </a:p>
          <a:p>
            <a:r>
              <a:rPr lang="en-US" sz="2000" dirty="0" smtClean="0"/>
              <a:t>Defining the problem</a:t>
            </a:r>
            <a:endParaRPr lang="en-US" sz="2000" dirty="0"/>
          </a:p>
        </p:txBody>
      </p:sp>
    </p:spTree>
    <p:extLst>
      <p:ext uri="{BB962C8B-B14F-4D97-AF65-F5344CB8AC3E}">
        <p14:creationId xmlns:p14="http://schemas.microsoft.com/office/powerpoint/2010/main" val="1378957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idx="1"/>
          </p:nvPr>
        </p:nvSpPr>
        <p:spPr/>
        <p:txBody>
          <a:bodyPr>
            <a:normAutofit/>
          </a:bodyPr>
          <a:lstStyle/>
          <a:p>
            <a:r>
              <a:rPr lang="en-US" sz="2400" dirty="0" smtClean="0"/>
              <a:t>Look at DE for genotype and tissue type</a:t>
            </a:r>
          </a:p>
          <a:p>
            <a:r>
              <a:rPr lang="en-US" sz="2400" dirty="0" smtClean="0"/>
              <a:t>Load data into Neo4j to map shortest paths (also in R)</a:t>
            </a:r>
          </a:p>
          <a:p>
            <a:r>
              <a:rPr lang="en-US" sz="2400" dirty="0" smtClean="0"/>
              <a:t>Find protein expression for DE genes </a:t>
            </a:r>
            <a:r>
              <a:rPr lang="en-US" sz="2400" dirty="0" smtClean="0">
                <a:sym typeface="Wingdings"/>
              </a:rPr>
              <a:t> look for functional motifs</a:t>
            </a:r>
          </a:p>
          <a:p>
            <a:r>
              <a:rPr lang="en-US" sz="2400" dirty="0" smtClean="0">
                <a:sym typeface="Wingdings"/>
              </a:rPr>
              <a:t>Enhance predictive capabilities of biophysical process models by adding posteriors from </a:t>
            </a:r>
            <a:r>
              <a:rPr lang="en-US" sz="2400" dirty="0" err="1" smtClean="0">
                <a:sym typeface="Wingdings"/>
              </a:rPr>
              <a:t>baySeq</a:t>
            </a:r>
            <a:endParaRPr lang="en-US" sz="2400" dirty="0"/>
          </a:p>
        </p:txBody>
      </p:sp>
    </p:spTree>
    <p:extLst>
      <p:ext uri="{BB962C8B-B14F-4D97-AF65-F5344CB8AC3E}">
        <p14:creationId xmlns:p14="http://schemas.microsoft.com/office/powerpoint/2010/main" val="170044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Central Dogma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10714" y="2310130"/>
            <a:ext cx="8770571" cy="3517900"/>
          </a:xfrm>
          <a:prstGeom prst="rect">
            <a:avLst/>
          </a:prstGeom>
        </p:spPr>
      </p:pic>
    </p:spTree>
    <p:extLst>
      <p:ext uri="{BB962C8B-B14F-4D97-AF65-F5344CB8AC3E}">
        <p14:creationId xmlns:p14="http://schemas.microsoft.com/office/powerpoint/2010/main" val="1791437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a:xfrm>
            <a:off x="1066800" y="2103120"/>
            <a:ext cx="5674242" cy="3931920"/>
          </a:xfrm>
        </p:spPr>
        <p:txBody>
          <a:bodyPr>
            <a:normAutofit/>
          </a:bodyPr>
          <a:lstStyle/>
          <a:p>
            <a:r>
              <a:rPr lang="en-US" sz="2800" dirty="0" smtClean="0"/>
              <a:t>41,920 genes </a:t>
            </a:r>
            <a:r>
              <a:rPr lang="en-US" sz="2800" dirty="0" smtClean="0"/>
              <a:t>(</a:t>
            </a:r>
            <a:r>
              <a:rPr lang="en-US" sz="2800" i="1" dirty="0" smtClean="0"/>
              <a:t>Brassica rapa</a:t>
            </a:r>
            <a:r>
              <a:rPr lang="en-US" sz="2800" dirty="0" smtClean="0"/>
              <a:t>)</a:t>
            </a:r>
            <a:endParaRPr lang="en-US" sz="2800" dirty="0" smtClean="0"/>
          </a:p>
          <a:p>
            <a:r>
              <a:rPr lang="en-US" sz="2800" dirty="0" smtClean="0"/>
              <a:t>RNA-</a:t>
            </a:r>
            <a:r>
              <a:rPr lang="en-US" sz="2800" dirty="0" err="1" smtClean="0"/>
              <a:t>seq</a:t>
            </a:r>
            <a:r>
              <a:rPr lang="en-US" sz="2800" dirty="0" smtClean="0"/>
              <a:t> count data for 5 different tissues types</a:t>
            </a:r>
          </a:p>
          <a:p>
            <a:r>
              <a:rPr lang="en-US" sz="2800" dirty="0" smtClean="0"/>
              <a:t>Two different genotypes: IMB211 vs R500</a:t>
            </a:r>
          </a:p>
          <a:p>
            <a:r>
              <a:rPr lang="en-US" sz="2800" dirty="0" smtClean="0"/>
              <a:t>Two different environments: SUN vs SHADE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839" y="2014194"/>
            <a:ext cx="4906926" cy="3271284"/>
          </a:xfrm>
          <a:prstGeom prst="ellipse">
            <a:avLst/>
          </a:prstGeom>
          <a:ln>
            <a:noFill/>
          </a:ln>
          <a:effectLst>
            <a:softEdge rad="112500"/>
          </a:effectLst>
        </p:spPr>
      </p:pic>
    </p:spTree>
    <p:extLst>
      <p:ext uri="{BB962C8B-B14F-4D97-AF65-F5344CB8AC3E}">
        <p14:creationId xmlns:p14="http://schemas.microsoft.com/office/powerpoint/2010/main" val="3458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(DE)</a:t>
            </a:r>
            <a:endParaRPr lang="en-US" dirty="0"/>
          </a:p>
        </p:txBody>
      </p:sp>
      <p:sp>
        <p:nvSpPr>
          <p:cNvPr id="3" name="Content Placeholder 2"/>
          <p:cNvSpPr>
            <a:spLocks noGrp="1"/>
          </p:cNvSpPr>
          <p:nvPr>
            <p:ph idx="1"/>
          </p:nvPr>
        </p:nvSpPr>
        <p:spPr/>
        <p:txBody>
          <a:bodyPr/>
          <a:lstStyle/>
          <a:p>
            <a:r>
              <a:rPr lang="en-US" sz="2800" dirty="0" smtClean="0"/>
              <a:t>Down-regulation: when a cell </a:t>
            </a:r>
            <a:r>
              <a:rPr lang="en-US" sz="2800" b="1" dirty="0" smtClean="0"/>
              <a:t>decreases</a:t>
            </a:r>
            <a:r>
              <a:rPr lang="en-US" sz="2800" dirty="0" smtClean="0"/>
              <a:t> the quantity of RNA (or protein) in response to a variable</a:t>
            </a:r>
          </a:p>
          <a:p>
            <a:pPr lvl="2">
              <a:buFont typeface="Wingdings" charset="2"/>
              <a:buChar char="Ø"/>
            </a:pPr>
            <a:r>
              <a:rPr lang="en-US" sz="2400" dirty="0" smtClean="0"/>
              <a:t>Insulin resistance</a:t>
            </a:r>
          </a:p>
          <a:p>
            <a:r>
              <a:rPr lang="en-US" sz="2800" dirty="0" smtClean="0"/>
              <a:t>Up-regulation: </a:t>
            </a:r>
            <a:r>
              <a:rPr lang="en-US" sz="2800" dirty="0"/>
              <a:t> when a cell </a:t>
            </a:r>
            <a:r>
              <a:rPr lang="en-US" sz="2800" b="1" dirty="0" smtClean="0"/>
              <a:t>increases</a:t>
            </a:r>
            <a:r>
              <a:rPr lang="en-US" sz="2800" dirty="0" smtClean="0"/>
              <a:t> </a:t>
            </a:r>
            <a:r>
              <a:rPr lang="en-US" sz="2800" dirty="0"/>
              <a:t>the quantity of </a:t>
            </a:r>
            <a:r>
              <a:rPr lang="en-US" sz="2800" dirty="0" smtClean="0"/>
              <a:t>RNA (or protein) </a:t>
            </a:r>
            <a:r>
              <a:rPr lang="en-US" sz="2800" dirty="0"/>
              <a:t>in response to </a:t>
            </a:r>
            <a:r>
              <a:rPr lang="en-US" sz="2800" dirty="0" smtClean="0"/>
              <a:t>a variable</a:t>
            </a:r>
          </a:p>
          <a:p>
            <a:pPr marL="891540" lvl="4" indent="-342900">
              <a:spcBef>
                <a:spcPts val="900"/>
              </a:spcBef>
              <a:buFont typeface="Wingdings" charset="2"/>
              <a:buChar char="Ø"/>
            </a:pPr>
            <a:r>
              <a:rPr lang="en-US" sz="2400" dirty="0"/>
              <a:t>Alcohol dehydrogenase</a:t>
            </a:r>
          </a:p>
          <a:p>
            <a:r>
              <a:rPr lang="en-US" sz="2800" dirty="0" smtClean="0"/>
              <a:t>Is there a change in RNA-</a:t>
            </a:r>
            <a:r>
              <a:rPr lang="en-US" sz="2800" dirty="0" err="1" smtClean="0"/>
              <a:t>seq</a:t>
            </a:r>
            <a:r>
              <a:rPr lang="en-US" sz="2800" dirty="0" smtClean="0"/>
              <a:t> count in the sun vs the shade? How are these genes related?</a:t>
            </a:r>
          </a:p>
          <a:p>
            <a:pPr marL="548640" lvl="2" indent="0">
              <a:buNone/>
            </a:pPr>
            <a:endParaRPr lang="en-US" sz="2400" dirty="0"/>
          </a:p>
          <a:p>
            <a:endParaRPr lang="en-US" dirty="0"/>
          </a:p>
        </p:txBody>
      </p:sp>
    </p:spTree>
    <p:extLst>
      <p:ext uri="{BB962C8B-B14F-4D97-AF65-F5344CB8AC3E}">
        <p14:creationId xmlns:p14="http://schemas.microsoft.com/office/powerpoint/2010/main" val="1013622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vs </a:t>
            </a:r>
            <a:r>
              <a:rPr lang="en-US" dirty="0" err="1"/>
              <a:t>edgeR</a:t>
            </a:r>
            <a:r>
              <a:rPr lang="en-US" dirty="0"/>
              <a:t> </a:t>
            </a:r>
          </a:p>
        </p:txBody>
      </p:sp>
      <p:sp>
        <p:nvSpPr>
          <p:cNvPr id="3" name="Text Placeholder 2"/>
          <p:cNvSpPr>
            <a:spLocks noGrp="1"/>
          </p:cNvSpPr>
          <p:nvPr>
            <p:ph type="body" idx="1"/>
          </p:nvPr>
        </p:nvSpPr>
        <p:spPr/>
        <p:txBody>
          <a:bodyPr>
            <a:normAutofit/>
          </a:bodyPr>
          <a:lstStyle/>
          <a:p>
            <a:r>
              <a:rPr lang="en-US" sz="2400" dirty="0" err="1" smtClean="0"/>
              <a:t>baySeq</a:t>
            </a:r>
            <a:endParaRPr lang="en-US" sz="2400" dirty="0"/>
          </a:p>
        </p:txBody>
      </p:sp>
      <p:sp>
        <p:nvSpPr>
          <p:cNvPr id="4" name="Content Placeholder 3"/>
          <p:cNvSpPr>
            <a:spLocks noGrp="1"/>
          </p:cNvSpPr>
          <p:nvPr>
            <p:ph sz="half" idx="2"/>
          </p:nvPr>
        </p:nvSpPr>
        <p:spPr/>
        <p:txBody>
          <a:bodyPr>
            <a:normAutofit/>
          </a:bodyPr>
          <a:lstStyle/>
          <a:p>
            <a:r>
              <a:rPr lang="en-US" dirty="0" smtClean="0"/>
              <a:t>Estimates </a:t>
            </a:r>
            <a:r>
              <a:rPr lang="en-US" dirty="0"/>
              <a:t>posterior likelihoods of DE via empirical Bayesian methods</a:t>
            </a:r>
          </a:p>
          <a:p>
            <a:r>
              <a:rPr lang="en-US" dirty="0"/>
              <a:t>Posterior probabilities and FDR estimates</a:t>
            </a:r>
          </a:p>
          <a:p>
            <a:r>
              <a:rPr lang="en-US" dirty="0"/>
              <a:t>Assumes Negative-Binomial distribution</a:t>
            </a:r>
          </a:p>
          <a:p>
            <a:r>
              <a:rPr lang="en-US" dirty="0"/>
              <a:t>Takes ~7hrs to run with parallel computing</a:t>
            </a:r>
          </a:p>
          <a:p>
            <a:r>
              <a:rPr lang="en-US" dirty="0"/>
              <a:t>Lower FDR than </a:t>
            </a:r>
            <a:r>
              <a:rPr lang="en-US" dirty="0" err="1"/>
              <a:t>edgeR</a:t>
            </a:r>
            <a:endParaRPr lang="en-US" dirty="0"/>
          </a:p>
          <a:p>
            <a:endParaRPr lang="en-US" dirty="0"/>
          </a:p>
        </p:txBody>
      </p:sp>
      <p:sp>
        <p:nvSpPr>
          <p:cNvPr id="5" name="Text Placeholder 4"/>
          <p:cNvSpPr>
            <a:spLocks noGrp="1"/>
          </p:cNvSpPr>
          <p:nvPr>
            <p:ph type="body" sz="quarter" idx="3"/>
          </p:nvPr>
        </p:nvSpPr>
        <p:spPr/>
        <p:txBody>
          <a:bodyPr>
            <a:normAutofit/>
          </a:bodyPr>
          <a:lstStyle/>
          <a:p>
            <a:r>
              <a:rPr lang="en-US" sz="2400" dirty="0" err="1"/>
              <a:t>edgeR</a:t>
            </a:r>
            <a:endParaRPr lang="en-US" sz="2400" dirty="0"/>
          </a:p>
        </p:txBody>
      </p:sp>
      <p:sp>
        <p:nvSpPr>
          <p:cNvPr id="6" name="Content Placeholder 5"/>
          <p:cNvSpPr>
            <a:spLocks noGrp="1"/>
          </p:cNvSpPr>
          <p:nvPr>
            <p:ph sz="quarter" idx="4"/>
          </p:nvPr>
        </p:nvSpPr>
        <p:spPr/>
        <p:txBody>
          <a:bodyPr/>
          <a:lstStyle/>
          <a:p>
            <a:r>
              <a:rPr lang="en-US" dirty="0"/>
              <a:t>Uses empirical Bayes estimation</a:t>
            </a:r>
          </a:p>
          <a:p>
            <a:r>
              <a:rPr lang="en-US" dirty="0"/>
              <a:t>Significance values for output</a:t>
            </a:r>
          </a:p>
          <a:p>
            <a:r>
              <a:rPr lang="en-US" dirty="0"/>
              <a:t>Takes seconds to run </a:t>
            </a:r>
          </a:p>
          <a:p>
            <a:r>
              <a:rPr lang="en-US" dirty="0"/>
              <a:t>Assumes Negative-Binomial distribution</a:t>
            </a:r>
          </a:p>
          <a:p>
            <a:r>
              <a:rPr lang="en-US" dirty="0" smtClean="0"/>
              <a:t>More widely used than </a:t>
            </a:r>
            <a:r>
              <a:rPr lang="en-US" dirty="0" err="1" smtClean="0"/>
              <a:t>baySeq</a:t>
            </a:r>
            <a:endParaRPr lang="en-US" dirty="0"/>
          </a:p>
        </p:txBody>
      </p:sp>
    </p:spTree>
    <p:extLst>
      <p:ext uri="{BB962C8B-B14F-4D97-AF65-F5344CB8AC3E}">
        <p14:creationId xmlns:p14="http://schemas.microsoft.com/office/powerpoint/2010/main" val="98545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False Discovery Rate</a:t>
            </a:r>
            <a:endParaRPr lang="en-US" sz="4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801" y="1455824"/>
            <a:ext cx="7222397" cy="4293462"/>
          </a:xfrm>
          <a:prstGeom prst="rect">
            <a:avLst/>
          </a:prstGeom>
          <a:noFill/>
          <a:ln w="44450" cmpd="sng">
            <a:solidFill>
              <a:schemeClr val="bg1"/>
            </a:solidFill>
            <a:round/>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a:blipFill dpi="0" rotWithShape="0">
                  <a:blip/>
                  <a:srcRect/>
                  <a:stretch>
                    <a:fillRect/>
                  </a:stretch>
                </a:blipFill>
              </a14:hiddenFill>
            </a:ext>
          </a:extLst>
        </p:spPr>
      </p:pic>
      <p:sp>
        <p:nvSpPr>
          <p:cNvPr id="5" name="Text Box 4"/>
          <p:cNvSpPr txBox="1">
            <a:spLocks noChangeArrowheads="1"/>
          </p:cNvSpPr>
          <p:nvPr/>
        </p:nvSpPr>
        <p:spPr bwMode="auto">
          <a:xfrm>
            <a:off x="360283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spTree>
    <p:extLst>
      <p:ext uri="{BB962C8B-B14F-4D97-AF65-F5344CB8AC3E}">
        <p14:creationId xmlns:p14="http://schemas.microsoft.com/office/powerpoint/2010/main" val="1170832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Runtime</a:t>
            </a:r>
            <a:endParaRPr lang="en-US" sz="4000" dirty="0"/>
          </a:p>
        </p:txBody>
      </p:sp>
      <p:sp>
        <p:nvSpPr>
          <p:cNvPr id="3" name="Content Placeholder 2"/>
          <p:cNvSpPr>
            <a:spLocks noGrp="1"/>
          </p:cNvSpPr>
          <p:nvPr>
            <p:ph idx="1"/>
          </p:nvPr>
        </p:nvSpPr>
        <p:spPr/>
        <p:txBody>
          <a:bodyPr/>
          <a:lstStyle/>
          <a:p>
            <a:endParaRPr lang="en-US" dirty="0"/>
          </a:p>
        </p:txBody>
      </p:sp>
      <p:sp>
        <p:nvSpPr>
          <p:cNvPr id="5" name="Text Box 4"/>
          <p:cNvSpPr txBox="1">
            <a:spLocks noChangeArrowheads="1"/>
          </p:cNvSpPr>
          <p:nvPr/>
        </p:nvSpPr>
        <p:spPr bwMode="auto">
          <a:xfrm>
            <a:off x="378857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4" y="1337309"/>
            <a:ext cx="5183983" cy="4483374"/>
          </a:xfrm>
          <a:prstGeom prst="rect">
            <a:avLst/>
          </a:prstGeom>
          <a:noFill/>
          <a:ln w="57150">
            <a:solidFill>
              <a:schemeClr val="bg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7274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a:t>
            </a:r>
            <a:r>
              <a:rPr lang="en-US" dirty="0" err="1" smtClean="0"/>
              <a:t>baySeq</a:t>
            </a:r>
            <a:r>
              <a:rPr lang="en-US" dirty="0" smtClean="0"/>
              <a:t>? Why Bayesian?</a:t>
            </a:r>
            <a:endParaRPr lang="en-US" dirty="0"/>
          </a:p>
        </p:txBody>
      </p:sp>
      <p:sp>
        <p:nvSpPr>
          <p:cNvPr id="3" name="Content Placeholder 2"/>
          <p:cNvSpPr>
            <a:spLocks noGrp="1"/>
          </p:cNvSpPr>
          <p:nvPr>
            <p:ph idx="1"/>
          </p:nvPr>
        </p:nvSpPr>
        <p:spPr/>
        <p:txBody>
          <a:bodyPr>
            <a:normAutofit/>
          </a:bodyPr>
          <a:lstStyle/>
          <a:p>
            <a:r>
              <a:rPr lang="en-US" sz="2800" dirty="0" smtClean="0"/>
              <a:t>Posteriors can be fed in as priors for other Bayesian models</a:t>
            </a:r>
          </a:p>
          <a:p>
            <a:pPr lvl="1">
              <a:buFont typeface="Wingdings" charset="2"/>
              <a:buChar char="Ø"/>
            </a:pPr>
            <a:r>
              <a:rPr lang="en-US" sz="2800" dirty="0" smtClean="0"/>
              <a:t>Inform biophysical process models, improving predictions for plant yield</a:t>
            </a:r>
          </a:p>
          <a:p>
            <a:r>
              <a:rPr lang="en-US" sz="2800" dirty="0" smtClean="0"/>
              <a:t>Bayesian models can be used with any distribution</a:t>
            </a:r>
            <a:endParaRPr lang="en-US" sz="2800" dirty="0"/>
          </a:p>
        </p:txBody>
      </p:sp>
    </p:spTree>
    <p:extLst>
      <p:ext uri="{BB962C8B-B14F-4D97-AF65-F5344CB8AC3E}">
        <p14:creationId xmlns:p14="http://schemas.microsoft.com/office/powerpoint/2010/main" val="1853860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7" t="677" r="1656" b="20101"/>
          <a:stretch/>
        </p:blipFill>
        <p:spPr>
          <a:xfrm>
            <a:off x="141764" y="164757"/>
            <a:ext cx="8026212" cy="3138615"/>
          </a:xfrm>
          <a:prstGeom prst="rect">
            <a:avLst/>
          </a:prstGeom>
          <a:effectLst>
            <a:outerShdw blurRad="50800" dist="76200" dir="5400000" sx="102000" sy="102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588" y="3640472"/>
            <a:ext cx="3322275" cy="3029465"/>
          </a:xfrm>
          <a:prstGeom prst="rect">
            <a:avLst/>
          </a:prstGeom>
          <a:effectLst>
            <a:outerShdw blurRad="50800" dist="76200" sx="101000" sy="101000" algn="l" rotWithShape="0">
              <a:prstClr val="black">
                <a:alpha val="40000"/>
              </a:prstClr>
            </a:outerShdw>
          </a:effectLst>
        </p:spPr>
      </p:pic>
      <p:grpSp>
        <p:nvGrpSpPr>
          <p:cNvPr id="3" name="Group 2"/>
          <p:cNvGrpSpPr/>
          <p:nvPr/>
        </p:nvGrpSpPr>
        <p:grpSpPr>
          <a:xfrm>
            <a:off x="8308787" y="398476"/>
            <a:ext cx="3178362" cy="2455732"/>
            <a:chOff x="8294500" y="175111"/>
            <a:chExt cx="3178362" cy="2455732"/>
          </a:xfrm>
        </p:grpSpPr>
        <p:sp>
          <p:nvSpPr>
            <p:cNvPr id="6" name="TextBox 5"/>
            <p:cNvSpPr txBox="1"/>
            <p:nvPr/>
          </p:nvSpPr>
          <p:spPr>
            <a:xfrm>
              <a:off x="9205807" y="175111"/>
              <a:ext cx="1752709" cy="584775"/>
            </a:xfrm>
            <a:prstGeom prst="rect">
              <a:avLst/>
            </a:prstGeom>
            <a:noFill/>
          </p:spPr>
          <p:txBody>
            <a:bodyPr wrap="square" rtlCol="0">
              <a:spAutoFit/>
            </a:bodyPr>
            <a:lstStyle/>
            <a:p>
              <a:pPr algn="ctr"/>
              <a:r>
                <a:rPr lang="en-US" sz="3200" dirty="0" smtClean="0"/>
                <a:t>Raw Data</a:t>
              </a:r>
              <a:endParaRPr lang="en-US" sz="32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97" r="81590" b="95599"/>
            <a:stretch/>
          </p:blipFill>
          <p:spPr>
            <a:xfrm>
              <a:off x="8942171" y="824472"/>
              <a:ext cx="2247982" cy="354226"/>
            </a:xfrm>
            <a:prstGeom prst="rect">
              <a:avLst/>
            </a:prstGeom>
          </p:spPr>
        </p:pic>
        <p:sp>
          <p:nvSpPr>
            <p:cNvPr id="8" name="TextBox 7"/>
            <p:cNvSpPr txBox="1"/>
            <p:nvPr/>
          </p:nvSpPr>
          <p:spPr>
            <a:xfrm>
              <a:off x="8294500" y="1473275"/>
              <a:ext cx="1265372" cy="307777"/>
            </a:xfrm>
            <a:prstGeom prst="rect">
              <a:avLst/>
            </a:prstGeom>
            <a:noFill/>
          </p:spPr>
          <p:txBody>
            <a:bodyPr wrap="square" rtlCol="0">
              <a:spAutoFit/>
            </a:bodyPr>
            <a:lstStyle/>
            <a:p>
              <a:r>
                <a:rPr lang="en-US" sz="1400" smtClean="0"/>
                <a:t>Genotype</a:t>
              </a:r>
              <a:endParaRPr lang="en-US" sz="1400" dirty="0"/>
            </a:p>
          </p:txBody>
        </p:sp>
        <p:cxnSp>
          <p:nvCxnSpPr>
            <p:cNvPr id="10" name="Straight Arrow Connector 9"/>
            <p:cNvCxnSpPr>
              <a:stCxn id="8" idx="0"/>
            </p:cNvCxnSpPr>
            <p:nvPr/>
          </p:nvCxnSpPr>
          <p:spPr>
            <a:xfrm flipV="1">
              <a:off x="8927186" y="1053835"/>
              <a:ext cx="399601" cy="4194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066162" y="1067144"/>
              <a:ext cx="16000" cy="2134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05808" y="1298261"/>
              <a:ext cx="1338554" cy="307777"/>
            </a:xfrm>
            <a:prstGeom prst="rect">
              <a:avLst/>
            </a:prstGeom>
            <a:noFill/>
          </p:spPr>
          <p:txBody>
            <a:bodyPr wrap="square" rtlCol="0">
              <a:spAutoFit/>
            </a:bodyPr>
            <a:lstStyle/>
            <a:p>
              <a:r>
                <a:rPr lang="en-US" sz="1400" dirty="0" smtClean="0"/>
                <a:t>Treatment</a:t>
              </a:r>
              <a:endParaRPr lang="en-US" sz="1400" dirty="0"/>
            </a:p>
          </p:txBody>
        </p:sp>
        <p:cxnSp>
          <p:nvCxnSpPr>
            <p:cNvPr id="17" name="Straight Arrow Connector 16"/>
            <p:cNvCxnSpPr/>
            <p:nvPr/>
          </p:nvCxnSpPr>
          <p:spPr>
            <a:xfrm flipV="1">
              <a:off x="10421315" y="1067145"/>
              <a:ext cx="57216" cy="65679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559872" y="1644249"/>
              <a:ext cx="1228319" cy="523220"/>
            </a:xfrm>
            <a:prstGeom prst="rect">
              <a:avLst/>
            </a:prstGeom>
            <a:noFill/>
          </p:spPr>
          <p:txBody>
            <a:bodyPr wrap="square" rtlCol="0">
              <a:spAutoFit/>
            </a:bodyPr>
            <a:lstStyle/>
            <a:p>
              <a:pPr algn="ctr"/>
              <a:r>
                <a:rPr lang="en-US" sz="1400" dirty="0" smtClean="0"/>
                <a:t>Replicate</a:t>
              </a:r>
            </a:p>
            <a:p>
              <a:pPr algn="ctr"/>
              <a:r>
                <a:rPr lang="en-US" sz="1400" dirty="0" smtClean="0"/>
                <a:t>number</a:t>
              </a:r>
              <a:endParaRPr lang="en-US" sz="1400" dirty="0"/>
            </a:p>
          </p:txBody>
        </p:sp>
        <p:cxnSp>
          <p:nvCxnSpPr>
            <p:cNvPr id="22" name="Straight Arrow Connector 21"/>
            <p:cNvCxnSpPr/>
            <p:nvPr/>
          </p:nvCxnSpPr>
          <p:spPr>
            <a:xfrm flipV="1">
              <a:off x="10788191" y="1067145"/>
              <a:ext cx="28090" cy="131359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21361" y="2323066"/>
              <a:ext cx="1151501" cy="307777"/>
            </a:xfrm>
            <a:prstGeom prst="rect">
              <a:avLst/>
            </a:prstGeom>
            <a:noFill/>
          </p:spPr>
          <p:txBody>
            <a:bodyPr wrap="square" rtlCol="0">
              <a:spAutoFit/>
            </a:bodyPr>
            <a:lstStyle/>
            <a:p>
              <a:pPr algn="ctr"/>
              <a:r>
                <a:rPr lang="en-US" sz="1400" dirty="0" smtClean="0"/>
                <a:t>Tissue type</a:t>
              </a:r>
              <a:endParaRPr lang="en-US" sz="1400" dirty="0"/>
            </a:p>
          </p:txBody>
        </p:sp>
      </p:grpSp>
      <p:sp>
        <p:nvSpPr>
          <p:cNvPr id="28" name="TextBox 27"/>
          <p:cNvSpPr txBox="1"/>
          <p:nvPr/>
        </p:nvSpPr>
        <p:spPr>
          <a:xfrm>
            <a:off x="1343025" y="3640472"/>
            <a:ext cx="3550251" cy="584775"/>
          </a:xfrm>
          <a:prstGeom prst="rect">
            <a:avLst/>
          </a:prstGeom>
          <a:noFill/>
        </p:spPr>
        <p:txBody>
          <a:bodyPr wrap="square" rtlCol="0">
            <a:spAutoFit/>
          </a:bodyPr>
          <a:lstStyle/>
          <a:p>
            <a:pPr algn="ctr"/>
            <a:r>
              <a:rPr lang="en-US" sz="3200" dirty="0" smtClean="0"/>
              <a:t>Differential Data</a:t>
            </a:r>
            <a:endParaRPr lang="en-US" sz="3200" dirty="0"/>
          </a:p>
        </p:txBody>
      </p:sp>
      <p:sp>
        <p:nvSpPr>
          <p:cNvPr id="29" name="TextBox 28"/>
          <p:cNvSpPr txBox="1"/>
          <p:nvPr/>
        </p:nvSpPr>
        <p:spPr>
          <a:xfrm>
            <a:off x="1237422" y="4518452"/>
            <a:ext cx="409897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Differential data is the difference between the treatment groups’ data</a:t>
            </a:r>
          </a:p>
          <a:p>
            <a:endParaRPr lang="en-US" sz="1400" dirty="0"/>
          </a:p>
          <a:p>
            <a:pPr marL="285750" indent="-285750">
              <a:buFont typeface="Arial" panose="020B0604020202020204" pitchFamily="34" charset="0"/>
              <a:buChar char="•"/>
            </a:pPr>
            <a:r>
              <a:rPr lang="en-US" sz="1400" dirty="0" smtClean="0"/>
              <a:t>Differential data = Sun data - Shade data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Missing values are changed to zeros</a:t>
            </a:r>
            <a:endParaRPr lang="en-US" sz="1400" dirty="0"/>
          </a:p>
        </p:txBody>
      </p:sp>
      <p:sp>
        <p:nvSpPr>
          <p:cNvPr id="31" name="Bent Arrow 30"/>
          <p:cNvSpPr/>
          <p:nvPr/>
        </p:nvSpPr>
        <p:spPr>
          <a:xfrm flipV="1">
            <a:off x="5511113" y="3622966"/>
            <a:ext cx="1993557" cy="1532238"/>
          </a:xfrm>
          <a:prstGeom prst="ben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66279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728</TotalTime>
  <Words>604</Words>
  <Application>Microsoft Macintosh PowerPoint</Application>
  <PresentationFormat>Widescreen</PresentationFormat>
  <Paragraphs>92</Paragraphs>
  <Slides>19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Century Gothic</vt:lpstr>
      <vt:lpstr>msgothic</vt:lpstr>
      <vt:lpstr>Wingdings</vt:lpstr>
      <vt:lpstr>Arial</vt:lpstr>
      <vt:lpstr>Savon</vt:lpstr>
      <vt:lpstr>Differential gene expression networks</vt:lpstr>
      <vt:lpstr>The Central Dogma</vt:lpstr>
      <vt:lpstr>Experimental Design</vt:lpstr>
      <vt:lpstr>Differential Expression (DE)</vt:lpstr>
      <vt:lpstr>baySeq vs edgeR </vt:lpstr>
      <vt:lpstr>False Discovery Rate</vt:lpstr>
      <vt:lpstr>Runtime</vt:lpstr>
      <vt:lpstr>Why baySeq? Why Bayesian?</vt:lpstr>
      <vt:lpstr>PowerPoint Presentation</vt:lpstr>
      <vt:lpstr>Output of baySeq</vt:lpstr>
      <vt:lpstr>Plot of Posterior Likelihoods</vt:lpstr>
      <vt:lpstr>baySeq MA plot</vt:lpstr>
      <vt:lpstr>Correlated Genes</vt:lpstr>
      <vt:lpstr>PowerPoint Presentation</vt:lpstr>
      <vt:lpstr>.9 Correlation</vt:lpstr>
      <vt:lpstr>PowerPoint Presentation</vt:lpstr>
      <vt:lpstr>PowerPoint Presentation</vt:lpstr>
      <vt:lpstr>Big Data Challenges</vt:lpstr>
      <vt:lpstr>Future work </vt:lpstr>
    </vt:vector>
  </TitlesOfParts>
  <Company>University of Wyoming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Webb</dc:creator>
  <cp:lastModifiedBy>Mallory Brooke Lai</cp:lastModifiedBy>
  <cp:revision>48</cp:revision>
  <dcterms:created xsi:type="dcterms:W3CDTF">2016-04-29T19:01:35Z</dcterms:created>
  <dcterms:modified xsi:type="dcterms:W3CDTF">2016-05-02T17:46:11Z</dcterms:modified>
</cp:coreProperties>
</file>